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17"/>
  </p:notesMasterIdLst>
  <p:sldIdLst>
    <p:sldId id="280" r:id="rId2"/>
    <p:sldId id="282" r:id="rId3"/>
    <p:sldId id="286" r:id="rId4"/>
    <p:sldId id="333" r:id="rId5"/>
    <p:sldId id="291" r:id="rId6"/>
    <p:sldId id="335" r:id="rId7"/>
    <p:sldId id="334" r:id="rId8"/>
    <p:sldId id="342" r:id="rId9"/>
    <p:sldId id="343" r:id="rId10"/>
    <p:sldId id="288" r:id="rId11"/>
    <p:sldId id="336" r:id="rId12"/>
    <p:sldId id="274" r:id="rId13"/>
    <p:sldId id="279" r:id="rId14"/>
    <p:sldId id="340" r:id="rId15"/>
    <p:sldId id="345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A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41" autoAdjust="0"/>
    <p:restoredTop sz="94660"/>
  </p:normalViewPr>
  <p:slideViewPr>
    <p:cSldViewPr>
      <p:cViewPr>
        <p:scale>
          <a:sx n="50" d="100"/>
          <a:sy n="50" d="100"/>
        </p:scale>
        <p:origin x="-1812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ABEC1-DBF2-4D38-BB0D-8482E6FA4351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9DF34-8A0C-4BDA-BBAD-263999F324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7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B00771-FA54-476F-935B-22CF14181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780F-D8C4-47B4-8060-0FB2D9E3D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E7E70-EAFA-4EE4-B11D-9EC3B6B90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8F4A5-8AE3-4FBC-8D3B-D5A163781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287C4B-4687-4728-8A56-4DEC79E40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26C84-6856-446B-BF73-7AB106757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F411772-382D-43E2-BB1A-E0C8B1BF2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46A60-3F46-405B-A507-B2855C6D2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C8C9E9-8B5E-4B8C-B73B-4FA7FC6F9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FF9DA8-EAE7-47B6-99B0-59F9195B1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057139-F6B7-4418-BC5D-B817C5810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381DA40C-97C1-4842-9B06-481078121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1" r:id="rId2"/>
    <p:sldLayoutId id="2147483897" r:id="rId3"/>
    <p:sldLayoutId id="2147483892" r:id="rId4"/>
    <p:sldLayoutId id="2147483898" r:id="rId5"/>
    <p:sldLayoutId id="2147483893" r:id="rId6"/>
    <p:sldLayoutId id="2147483899" r:id="rId7"/>
    <p:sldLayoutId id="2147483900" r:id="rId8"/>
    <p:sldLayoutId id="2147483901" r:id="rId9"/>
    <p:sldLayoutId id="2147483894" r:id="rId10"/>
    <p:sldLayoutId id="21474838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oleObject" Target="../embeddings/oleObject9.bin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499700"/>
              </p:ext>
            </p:extLst>
          </p:nvPr>
        </p:nvGraphicFramePr>
        <p:xfrm>
          <a:off x="533400" y="1295400"/>
          <a:ext cx="25908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Photo Editor Photo" r:id="rId3" imgW="6095238" imgH="4571429" progId="">
                  <p:embed/>
                </p:oleObj>
              </mc:Choice>
              <mc:Fallback>
                <p:oleObj name="Photo Editor Photo" r:id="rId3" imgW="6095238" imgH="4571429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95400"/>
                        <a:ext cx="25908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941375"/>
              </p:ext>
            </p:extLst>
          </p:nvPr>
        </p:nvGraphicFramePr>
        <p:xfrm>
          <a:off x="5638800" y="2438400"/>
          <a:ext cx="27432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Photo Editor Photo" r:id="rId5" imgW="6095238" imgH="4571429" progId="">
                  <p:embed/>
                </p:oleObj>
              </mc:Choice>
              <mc:Fallback>
                <p:oleObj name="Photo Editor Photo" r:id="rId5" imgW="6095238" imgH="4571429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438400"/>
                        <a:ext cx="27432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244868"/>
              </p:ext>
            </p:extLst>
          </p:nvPr>
        </p:nvGraphicFramePr>
        <p:xfrm>
          <a:off x="558800" y="4191000"/>
          <a:ext cx="24892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hoto Editor Photo" r:id="rId7" imgW="6095238" imgH="4571429" progId="">
                  <p:embed/>
                </p:oleObj>
              </mc:Choice>
              <mc:Fallback>
                <p:oleObj name="Photo Editor Photo" r:id="rId7" imgW="6095238" imgH="4571429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4191000"/>
                        <a:ext cx="2489200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3276600" y="5040313"/>
            <a:ext cx="594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6000A BUS DUCT WITH EXPANSION JOINTS </a:t>
            </a:r>
            <a:endParaRPr lang="en-US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3516313"/>
            <a:ext cx="563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hlink"/>
                </a:solidFill>
              </a:rPr>
              <a:t>6000A BUS DUCT TERMINATING TO MAIN PCC III </a:t>
            </a:r>
            <a:endParaRPr lang="en-US" dirty="0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3200400" y="1600200"/>
            <a:ext cx="594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hlink"/>
                </a:solidFill>
              </a:rPr>
              <a:t>DESIGN OF 6000A BUS DUCT IN VERTICAL CONFIGURATION</a:t>
            </a:r>
            <a:endParaRPr lang="en-US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 descr="\\Comp3\D\PHOTOS\301013\1328790270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371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6" descr="\\Comp3\D\PHOTOS\070512\13363780080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343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7" descr="\\Comp3\D\PHOTOS\070512\13363724076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43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8" descr="\\Comp3\D\PHOTOS\020412\13287902693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71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npo0000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4711700"/>
            <a:ext cx="2162175" cy="191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28600" y="990600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 smtClean="0"/>
              <a:t>MAIN ENTRANCE</a:t>
            </a:r>
            <a:endParaRPr lang="en-US" sz="1400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3962400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 smtClean="0"/>
              <a:t>LIGHTNING COUNTER</a:t>
            </a:r>
            <a:endParaRPr lang="en-US" sz="1400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6096000" y="4038600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 smtClean="0"/>
              <a:t>MAIN VCB AND 33KV SS</a:t>
            </a:r>
            <a:endParaRPr lang="en-US" sz="14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167640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b="1" dirty="0" smtClean="0"/>
              <a:t>EXPANSION OF DRYER-1, CLD STORAGE-1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b="1" dirty="0" smtClean="0"/>
              <a:t>EXPANSION OF DRYER-2 , CLD STORAGE-1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b="1" dirty="0" smtClean="0"/>
              <a:t>AUTOMATION OF MCC AND FIELD DEVICES USING SCADA USING PLC PANELS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b="1" dirty="0" smtClean="0"/>
              <a:t>MIMIC OF MAIN PANEL SLD FOR MONITORING OF THE PARAMETERS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b="1" dirty="0" smtClean="0"/>
              <a:t>TRANSFORMER CAPACITY INCREASED FROM 500KVA TO 1500KVA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endParaRPr lang="en-US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676400"/>
            <a:ext cx="1905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5334000"/>
            <a:ext cx="1676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3" name="Picture 1" descr="C:\Documents and Settings\Pradeep\My Documents\Downloads\Screenshot\Screenshot\Dryer_Are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5410200"/>
            <a:ext cx="2034778" cy="1144004"/>
          </a:xfrm>
          <a:prstGeom prst="rect">
            <a:avLst/>
          </a:prstGeom>
          <a:noFill/>
        </p:spPr>
      </p:pic>
      <p:pic>
        <p:nvPicPr>
          <p:cNvPr id="23554" name="Picture 2" descr="C:\Documents and Settings\Pradeep\My Documents\Downloads\Screenshot\Screenshot\Receiving_Are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953000"/>
            <a:ext cx="2016125" cy="1133517"/>
          </a:xfrm>
          <a:prstGeom prst="rect">
            <a:avLst/>
          </a:prstGeom>
          <a:noFill/>
        </p:spPr>
      </p:pic>
      <p:pic>
        <p:nvPicPr>
          <p:cNvPr id="23556" name="Picture 4" descr="C:\Documents and Settings\Pradeep\My Documents\Downloads\Screenshot\Screenshot\Sheller_Are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4419600"/>
            <a:ext cx="2057400" cy="1156723"/>
          </a:xfrm>
          <a:prstGeom prst="rect">
            <a:avLst/>
          </a:prstGeom>
          <a:noFill/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1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371600"/>
            <a:ext cx="2057400" cy="1371600"/>
          </a:xfrm>
          <a:noFill/>
        </p:spPr>
      </p:pic>
      <p:pic>
        <p:nvPicPr>
          <p:cNvPr id="21508" name="Picture 4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379788"/>
            <a:ext cx="12192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2590800" y="1812925"/>
            <a:ext cx="65532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dirty="0"/>
              <a:t>DESIGN OF 11KV  HT SUBSTATION – 315KVA, 2NOS. OF TC.</a:t>
            </a:r>
            <a:br>
              <a:rPr lang="en-US" sz="2000" dirty="0"/>
            </a:br>
            <a:r>
              <a:rPr lang="en-US" sz="2000" dirty="0"/>
              <a:t>A. POWER TOOL DIVISION</a:t>
            </a:r>
            <a:br>
              <a:rPr lang="en-US" sz="2000" dirty="0"/>
            </a:br>
            <a:endParaRPr lang="en-US" sz="2000" dirty="0"/>
          </a:p>
          <a:p>
            <a:pPr>
              <a:buClr>
                <a:schemeClr val="tx1"/>
              </a:buClr>
            </a:pPr>
            <a:r>
              <a:rPr lang="en-US" sz="2000" dirty="0"/>
              <a:t>B. BLOWER DIVIDION</a:t>
            </a:r>
          </a:p>
          <a:p>
            <a:pPr>
              <a:buClr>
                <a:schemeClr val="tx1"/>
              </a:buClr>
              <a:buFontTx/>
              <a:buChar char="•"/>
            </a:pPr>
            <a:endParaRPr lang="en-US" sz="2000" dirty="0"/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2000" dirty="0"/>
              <a:t>Proper sizing of the TC plinth.</a:t>
            </a:r>
          </a:p>
          <a:p>
            <a:pPr>
              <a:buClr>
                <a:schemeClr val="tx1"/>
              </a:buClr>
            </a:pPr>
            <a:endParaRPr lang="en-US" sz="2000" dirty="0"/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2000" dirty="0"/>
              <a:t>Chambers for the Earth pits.</a:t>
            </a:r>
          </a:p>
          <a:p>
            <a:pPr>
              <a:buClr>
                <a:schemeClr val="tx1"/>
              </a:buClr>
            </a:pPr>
            <a:endParaRPr lang="en-US" sz="2000" dirty="0"/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2000" dirty="0"/>
              <a:t>SLD of the system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81000" y="1371600"/>
          <a:ext cx="1976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Bitmap Image" r:id="rId3" imgW="6095238" imgH="4229690" progId="PBrush">
                  <p:embed/>
                </p:oleObj>
              </mc:Choice>
              <mc:Fallback>
                <p:oleObj name="Bitmap Image" r:id="rId3" imgW="6095238" imgH="4229690" progId="PBrush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1976438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3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5308600"/>
            <a:ext cx="20574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2667000" y="5602288"/>
            <a:ext cx="5791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solidFill>
                  <a:schemeClr val="hlink"/>
                </a:solidFill>
              </a:rPr>
              <a:t>BLOWER DIVISION MAIN PANEL WITH CHANGE OVER AND APFC</a:t>
            </a:r>
            <a:endParaRPr lang="en-US"/>
          </a:p>
        </p:txBody>
      </p:sp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2590800" y="1371600"/>
            <a:ext cx="594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chemeClr val="hlink"/>
                </a:solidFill>
              </a:rPr>
              <a:t>MAIN METERING – MULTI PARTY SCHEME – WEAVING UNITS IN ICHALKARANGI.</a:t>
            </a:r>
            <a:endParaRPr lang="en-US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0480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0400" y="3886200"/>
            <a:ext cx="123825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Rectangle 6"/>
          <p:cNvSpPr>
            <a:spLocks noChangeArrowheads="1"/>
          </p:cNvSpPr>
          <p:nvPr/>
        </p:nvSpPr>
        <p:spPr bwMode="auto">
          <a:xfrm>
            <a:off x="2590800" y="2590800"/>
            <a:ext cx="365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chemeClr val="hlink"/>
                </a:solidFill>
              </a:rPr>
              <a:t>MCC AND PLC PANEL WITH VFD AND PROVISION OF MCB TRIPPED INDICATION</a:t>
            </a:r>
            <a:endParaRPr lang="en-US" dirty="0"/>
          </a:p>
        </p:txBody>
      </p:sp>
      <p:pic>
        <p:nvPicPr>
          <p:cNvPr id="513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90800" y="4038600"/>
            <a:ext cx="1200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00" y="43434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10400" y="2057400"/>
            <a:ext cx="1200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524000"/>
            <a:ext cx="1676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2672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2895600"/>
            <a:ext cx="1676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1" u="sng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APFC PANEL WITH 7% DETUNED REACTOR THYRISTORIZED SWITCHING AND WAVEFORMS</a:t>
            </a:r>
            <a:endParaRPr lang="en-US" sz="2000" u="sng" dirty="0" smtClean="0">
              <a:solidFill>
                <a:schemeClr val="hlink"/>
              </a:solidFill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1600200" y="1752600"/>
            <a:ext cx="2895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600" b="1" dirty="0" smtClean="0"/>
              <a:t>CONFIRATION OF ZERO CROSSING OF THE THYRISTOR BASED APFC PANELS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endParaRPr lang="en-US" sz="1600" b="1" dirty="0"/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600" b="1" dirty="0" smtClean="0"/>
              <a:t>DIFORMATION OF THE WAVEAND STABILZATION AFTERR NUMBEROF CYCLES CONFIRMATION.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endParaRPr lang="en-US" sz="1600" b="1" dirty="0"/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600" b="1" dirty="0" smtClean="0"/>
              <a:t>SPIKES AT THE INSTANT OF SWITCHIN ON THE CAPACITORS.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endParaRPr lang="en-US" sz="1600" b="1" dirty="0" smtClean="0"/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600" b="1" dirty="0" smtClean="0"/>
              <a:t>CONFIRMATION OF HARMONICS IN LED LOW BUDGET (UNBRANDED) LIGHT FITTING</a:t>
            </a:r>
            <a:endParaRPr lang="en-US" sz="16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5186408"/>
            <a:ext cx="1371600" cy="138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295400" y="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ADDRESSING HARMONICS PROBLEMS  </a:t>
            </a:r>
            <a:endParaRPr lang="en-US" sz="2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267200"/>
            <a:ext cx="27432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524000"/>
            <a:ext cx="37592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76400" y="3346162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 b="1" dirty="0" smtClean="0"/>
              <a:t>CABLE TRAYS LAID TO MINIMIZE THE RUNNING</a:t>
            </a:r>
            <a:endParaRPr lang="en-US" sz="1600" b="1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609600" y="4648200"/>
          <a:ext cx="2565400" cy="192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Photo Editor Photo" r:id="rId3" imgW="6095238" imgH="4571429" progId="">
                  <p:embed/>
                </p:oleObj>
              </mc:Choice>
              <mc:Fallback>
                <p:oleObj name="Photo Editor Photo" r:id="rId3" imgW="6095238" imgH="4571429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648200"/>
                        <a:ext cx="2565400" cy="192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429000" y="5553075"/>
            <a:ext cx="457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BLACK POWDER COATED BUS WITH SUPPORTS TO WITHSTAND SHIRT CIRCUIT OF 50KA.</a:t>
            </a:r>
            <a:endParaRPr lang="en-US" dirty="0"/>
          </a:p>
        </p:txBody>
      </p:sp>
      <p:graphicFrame>
        <p:nvGraphicFramePr>
          <p:cNvPr id="2051" name="Object 2"/>
          <p:cNvGraphicFramePr>
            <a:graphicFrameLocks noChangeAspect="1"/>
          </p:cNvGraphicFramePr>
          <p:nvPr/>
        </p:nvGraphicFramePr>
        <p:xfrm>
          <a:off x="6248400" y="2895600"/>
          <a:ext cx="213201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Photo Editor Photo" r:id="rId5" imgW="4057143" imgH="6095238" progId="">
                  <p:embed/>
                </p:oleObj>
              </mc:Choice>
              <mc:Fallback>
                <p:oleObj name="Photo Editor Photo" r:id="rId5" imgW="4057143" imgH="6095238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895600"/>
                        <a:ext cx="2132013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609600" y="3810000"/>
            <a:ext cx="556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BLACK POWDER COATED BUS EXTENSIONS TO THE MAIN BUS.</a:t>
            </a:r>
            <a:endParaRPr lang="en-US"/>
          </a:p>
        </p:txBody>
      </p:sp>
      <p:graphicFrame>
        <p:nvGraphicFramePr>
          <p:cNvPr id="2052" name="Object 3"/>
          <p:cNvGraphicFramePr>
            <a:graphicFrameLocks noChangeAspect="1"/>
          </p:cNvGraphicFramePr>
          <p:nvPr/>
        </p:nvGraphicFramePr>
        <p:xfrm>
          <a:off x="566738" y="1524000"/>
          <a:ext cx="2633662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Photo Editor Photo" r:id="rId7" imgW="6095238" imgH="4057143" progId="">
                  <p:embed/>
                </p:oleObj>
              </mc:Choice>
              <mc:Fallback>
                <p:oleObj name="Photo Editor Photo" r:id="rId7" imgW="6095238" imgH="4057143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8" y="1524000"/>
                        <a:ext cx="2633662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Rectangle 12"/>
          <p:cNvSpPr>
            <a:spLocks noChangeArrowheads="1"/>
          </p:cNvSpPr>
          <p:nvPr/>
        </p:nvSpPr>
        <p:spPr bwMode="auto">
          <a:xfrm>
            <a:off x="3505200" y="17922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GLANDS PLATES FOR OUTGOING CABLES AS PER THE CABLE NOS.</a:t>
            </a:r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5" descr="cid:{48EBB97B-646D-4D9D-A350-5964BF569DDE}/DSC_3675.JPG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533400" y="4648200"/>
          <a:ext cx="25400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Photo Editor Photo" r:id="rId3" imgW="6095238" imgH="4571429" progId="">
                  <p:embed/>
                </p:oleObj>
              </mc:Choice>
              <mc:Fallback>
                <p:oleObj name="Photo Editor Photo" r:id="rId3" imgW="6095238" imgH="4571429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648200"/>
                        <a:ext cx="25400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3505200" y="51816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MAIN POWER CONTROL CENTRE  III 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COUPLED TO EXISTING POWER CONTROL CENTRE II</a:t>
            </a:r>
            <a:endParaRPr lang="en-US"/>
          </a:p>
        </p:txBody>
      </p:sp>
      <p:graphicFrame>
        <p:nvGraphicFramePr>
          <p:cNvPr id="3075" name="Object 10"/>
          <p:cNvGraphicFramePr>
            <a:graphicFrameLocks noChangeAspect="1"/>
          </p:cNvGraphicFramePr>
          <p:nvPr/>
        </p:nvGraphicFramePr>
        <p:xfrm>
          <a:off x="584200" y="1676400"/>
          <a:ext cx="25400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Photo Editor Photo" r:id="rId5" imgW="6095238" imgH="4571429" progId="">
                  <p:embed/>
                </p:oleObj>
              </mc:Choice>
              <mc:Fallback>
                <p:oleObj name="Photo Editor Photo" r:id="rId5" imgW="6095238" imgH="4571429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200" y="1676400"/>
                        <a:ext cx="25400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11"/>
          <p:cNvSpPr>
            <a:spLocks noChangeArrowheads="1"/>
          </p:cNvSpPr>
          <p:nvPr/>
        </p:nvSpPr>
        <p:spPr bwMode="auto">
          <a:xfrm>
            <a:off x="3352800" y="2020888"/>
            <a:ext cx="5562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MAIN POWER CONTROL CENTRE  III 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FOR 2500KVA TRANSFORMER CENTRE</a:t>
            </a:r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362200"/>
            <a:ext cx="586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8006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48006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4800600"/>
            <a:ext cx="2057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3"/>
          <p:cNvSpPr txBox="1">
            <a:spLocks noChangeArrowheads="1"/>
          </p:cNvSpPr>
          <p:nvPr/>
        </p:nvSpPr>
        <p:spPr bwMode="auto">
          <a:xfrm>
            <a:off x="1066800" y="990600"/>
            <a:ext cx="7620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132KV SENDING BAY – 220/132KV SUB STATION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132KV NARROW BASED TOWERS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132KV RECEVIING STATION IN SCHREIBER DYNAMIX DAIRY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132KV HT METERING ROOM – MSETCL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33KV HT DISTRIBUTION ROOM.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53553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2900" y="50673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0" y="2763053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3700" y="7429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715000" y="2915453"/>
            <a:ext cx="2895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dirty="0" smtClean="0"/>
              <a:t>MAIN HT ROOM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dirty="0" smtClean="0"/>
              <a:t>TANSFORMER RELAY PANELS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dirty="0" smtClean="0"/>
              <a:t>33KV VCB OUTGOINGS -2NOS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dirty="0" smtClean="0"/>
              <a:t>BUS COUPLER</a:t>
            </a:r>
            <a:endParaRPr lang="en-US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\\Comp3\D\PHOTOS\301013\13726695465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057400"/>
            <a:ext cx="2743200" cy="2057400"/>
          </a:xfrm>
          <a:noFill/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3276600" y="762000"/>
            <a:ext cx="2895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PCC – I AND II  POWER HOUSE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PMCC ROOM AND LIGHTING DISTIBUTION PANELS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CABLING THROUGH FOOD INDUSTRY GRADE CABLE TRAYS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IP65 PROTECTED DISTRIBUTION BOARDS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20MTRS. HIGH MAST LIGHTING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EXTERNAL LIGHTING </a:t>
            </a:r>
          </a:p>
          <a:p>
            <a:pPr marL="228600" indent="-228600" algn="just">
              <a:buFont typeface="Gill Sans MT" pitchFamily="34" charset="0"/>
              <a:buAutoNum type="arabicPeriod"/>
            </a:pPr>
            <a:r>
              <a:rPr lang="en-US" sz="1400" dirty="0"/>
              <a:t>INSERT PLATES DURING SLAB CASTING TO AVOID LATTER HASSLES OF CABLE TRAY FITTING.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4815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5029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40386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209800" y="4191000"/>
            <a:ext cx="914400" cy="762000"/>
          </a:xfrm>
          <a:prstGeom prst="ellips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Arrow Connector 9"/>
          <p:cNvCxnSpPr>
            <a:endCxn id="7" idx="6"/>
          </p:cNvCxnSpPr>
          <p:nvPr/>
        </p:nvCxnSpPr>
        <p:spPr>
          <a:xfrm rot="10800000">
            <a:off x="3124200" y="4572000"/>
            <a:ext cx="18288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1219200"/>
            <a:ext cx="16764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066800" y="2286000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just"/>
            <a:r>
              <a:rPr lang="en-US" sz="1200" b="1" dirty="0" smtClean="0"/>
              <a:t>SS CABLE TRAY </a:t>
            </a:r>
          </a:p>
          <a:p>
            <a:pPr marL="228600" indent="-228600" algn="just"/>
            <a:r>
              <a:rPr lang="en-US" sz="1200" b="1" dirty="0" smtClean="0"/>
              <a:t>INSTALLATION</a:t>
            </a:r>
            <a:endParaRPr lang="en-US" sz="1200" b="1" dirty="0"/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81940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143000"/>
            <a:ext cx="16764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8006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4648200"/>
            <a:ext cx="241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38100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19812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352800" y="43434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algn="just"/>
            <a:r>
              <a:rPr lang="en-US" sz="1400" b="1" dirty="0" smtClean="0"/>
              <a:t>MCC PANELS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3352800" y="1600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algn="just"/>
            <a:r>
              <a:rPr lang="en-US" sz="1400" b="1" dirty="0" smtClean="0"/>
              <a:t>MAIN PANEL IN UTILITY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6096000" y="3505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algn="just"/>
            <a:r>
              <a:rPr lang="en-US" sz="1400" b="1" dirty="0" smtClean="0"/>
              <a:t>UTILITY BLOCK</a:t>
            </a:r>
            <a:endParaRPr lang="en-US" sz="1400" b="1" dirty="0"/>
          </a:p>
        </p:txBody>
      </p:sp>
      <p:sp>
        <p:nvSpPr>
          <p:cNvPr id="14" name="Rectangle 13"/>
          <p:cNvSpPr/>
          <p:nvPr/>
        </p:nvSpPr>
        <p:spPr>
          <a:xfrm>
            <a:off x="6553200" y="762000"/>
            <a:ext cx="259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/>
            <a:r>
              <a:rPr lang="en-US" sz="1400" b="1" dirty="0" smtClean="0"/>
              <a:t>CABLE TRAY LAYOUTS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44196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algn="just"/>
            <a:r>
              <a:rPr lang="en-US" sz="1400" b="1" dirty="0" smtClean="0"/>
              <a:t>LIGHTNING MAST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762250"/>
            <a:ext cx="3725333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733" y="1828800"/>
            <a:ext cx="352213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733" y="4343400"/>
            <a:ext cx="352213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14350" y="5010943"/>
            <a:ext cx="321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hlink"/>
                </a:solidFill>
              </a:rPr>
              <a:t>UPGRADED POWER HOUSE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026025" y="3897868"/>
            <a:ext cx="321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hlink"/>
                </a:solidFill>
              </a:rPr>
              <a:t>DG SETS – 750 AND 500KVA</a:t>
            </a:r>
            <a:endParaRPr lang="en-US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029200" y="6412468"/>
            <a:ext cx="321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hlink"/>
                </a:solidFill>
              </a:rPr>
              <a:t>PCC ROOM</a:t>
            </a:r>
            <a:endParaRPr lang="en-US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05116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676400"/>
            <a:ext cx="3251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49" y="4191000"/>
            <a:ext cx="325119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4191000"/>
            <a:ext cx="325119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3251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467350" y="3733800"/>
            <a:ext cx="321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hlink"/>
                </a:solidFill>
              </a:rPr>
              <a:t>TC–750KVA-3NOS (1-STD BY)</a:t>
            </a:r>
            <a:endParaRPr lang="en-US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219200" y="3733800"/>
            <a:ext cx="3219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hlink"/>
                </a:solidFill>
              </a:rPr>
              <a:t>MARGINS FOR MAINTENANCE</a:t>
            </a:r>
            <a:endParaRPr lang="en-US" sz="1600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486400" y="6107668"/>
            <a:ext cx="321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hlink"/>
                </a:solidFill>
              </a:rPr>
              <a:t>HT RMU – 1-I/C, 3-O/G</a:t>
            </a:r>
            <a:endParaRPr lang="en-US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123950" y="6107668"/>
            <a:ext cx="321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hlink"/>
                </a:solidFill>
              </a:rPr>
              <a:t>APFC PANELS FOR PCC 1 &amp; 2</a:t>
            </a:r>
            <a:endParaRPr lang="en-US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514600" y="1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hlink"/>
                </a:solidFill>
              </a:rPr>
              <a:t>INDUSTRIAL PROJECTS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893118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796</TotalTime>
  <Words>386</Words>
  <Application>Microsoft Office PowerPoint</Application>
  <PresentationFormat>On-screen Show (4:3)</PresentationFormat>
  <Paragraphs>80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Solstice</vt:lpstr>
      <vt:lpstr>Photo Editor Photo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APFC PANEL WITH 7% DETUNED REACTOR THYRISTORIZED SWITCHING AND WAVEFORMS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PROJECT:ROHIT AGROVET PVT. LTD.  MAIN PANEL WITH CHANGE-OVER SYSTEM AND AUTOMATIC POWER FACTOR CONTROLLER</dc:title>
  <dc:creator>Diwan</dc:creator>
  <cp:lastModifiedBy>HP</cp:lastModifiedBy>
  <cp:revision>108</cp:revision>
  <dcterms:created xsi:type="dcterms:W3CDTF">2005-08-12T03:40:33Z</dcterms:created>
  <dcterms:modified xsi:type="dcterms:W3CDTF">2018-02-23T06:09:16Z</dcterms:modified>
</cp:coreProperties>
</file>